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3" r:id="rId5"/>
    <p:sldId id="270" r:id="rId6"/>
    <p:sldId id="259" r:id="rId7"/>
    <p:sldId id="271" r:id="rId8"/>
    <p:sldId id="262" r:id="rId9"/>
    <p:sldId id="275" r:id="rId10"/>
    <p:sldId id="272" r:id="rId11"/>
    <p:sldId id="261" r:id="rId12"/>
    <p:sldId id="273" r:id="rId13"/>
    <p:sldId id="276" r:id="rId14"/>
    <p:sldId id="260" r:id="rId15"/>
    <p:sldId id="277" r:id="rId16"/>
    <p:sldId id="274" r:id="rId17"/>
    <p:sldId id="264" r:id="rId18"/>
    <p:sldId id="268" r:id="rId19"/>
    <p:sldId id="265"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p:scale>
          <a:sx n="66" d="100"/>
          <a:sy n="66" d="100"/>
        </p:scale>
        <p:origin x="684"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5B8DFF-5F9C-45FF-8F5D-7189559DD38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210773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5B8DFF-5F9C-45FF-8F5D-7189559DD38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151383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5B8DFF-5F9C-45FF-8F5D-7189559DD38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1309847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5B8DFF-5F9C-45FF-8F5D-7189559DD38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68C3-5DEE-4471-A04D-D355876B380C}"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6464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5B8DFF-5F9C-45FF-8F5D-7189559DD38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289707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75B8DFF-5F9C-45FF-8F5D-7189559DD38E}"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3232197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75B8DFF-5F9C-45FF-8F5D-7189559DD38E}"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246446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B8DFF-5F9C-45FF-8F5D-7189559DD38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382445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B8DFF-5F9C-45FF-8F5D-7189559DD38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128407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B8DFF-5F9C-45FF-8F5D-7189559DD38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40210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5B8DFF-5F9C-45FF-8F5D-7189559DD38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366710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5B8DFF-5F9C-45FF-8F5D-7189559DD38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49429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5B8DFF-5F9C-45FF-8F5D-7189559DD38E}"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235880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5B8DFF-5F9C-45FF-8F5D-7189559DD38E}"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60141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B8DFF-5F9C-45FF-8F5D-7189559DD38E}"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268118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5B8DFF-5F9C-45FF-8F5D-7189559DD38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915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5B8DFF-5F9C-45FF-8F5D-7189559DD38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368C3-5DEE-4471-A04D-D355876B380C}" type="slidenum">
              <a:rPr lang="en-US" smtClean="0"/>
              <a:t>‹#›</a:t>
            </a:fld>
            <a:endParaRPr lang="en-US"/>
          </a:p>
        </p:txBody>
      </p:sp>
    </p:spTree>
    <p:extLst>
      <p:ext uri="{BB962C8B-B14F-4D97-AF65-F5344CB8AC3E}">
        <p14:creationId xmlns:p14="http://schemas.microsoft.com/office/powerpoint/2010/main" val="293306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5B8DFF-5F9C-45FF-8F5D-7189559DD38E}" type="datetimeFigureOut">
              <a:rPr lang="en-US" smtClean="0"/>
              <a:t>1/24/2022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13368C3-5DEE-4471-A04D-D355876B380C}" type="slidenum">
              <a:rPr lang="en-US" smtClean="0"/>
              <a:t>‹#›</a:t>
            </a:fld>
            <a:endParaRPr lang="en-US"/>
          </a:p>
        </p:txBody>
      </p:sp>
    </p:spTree>
    <p:extLst>
      <p:ext uri="{BB962C8B-B14F-4D97-AF65-F5344CB8AC3E}">
        <p14:creationId xmlns:p14="http://schemas.microsoft.com/office/powerpoint/2010/main" val="2504681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globalatm.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80000">
            <a:off x="-169725" y="-838725"/>
            <a:ext cx="12751575" cy="8719669"/>
          </a:xfrm>
          <a:prstGeom prst="rect">
            <a:avLst/>
          </a:prstGeom>
        </p:spPr>
      </p:pic>
    </p:spTree>
    <p:extLst>
      <p:ext uri="{BB962C8B-B14F-4D97-AF65-F5344CB8AC3E}">
        <p14:creationId xmlns:p14="http://schemas.microsoft.com/office/powerpoint/2010/main" val="1202381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from United Christian Forum</a:t>
            </a:r>
          </a:p>
        </p:txBody>
      </p:sp>
      <p:sp>
        <p:nvSpPr>
          <p:cNvPr id="3" name="Content Placeholder 2"/>
          <p:cNvSpPr>
            <a:spLocks noGrp="1"/>
          </p:cNvSpPr>
          <p:nvPr>
            <p:ph idx="1"/>
          </p:nvPr>
        </p:nvSpPr>
        <p:spPr>
          <a:xfrm>
            <a:off x="913795" y="1732449"/>
            <a:ext cx="10353762" cy="4710392"/>
          </a:xfrm>
        </p:spPr>
        <p:txBody>
          <a:bodyPr>
            <a:noAutofit/>
          </a:bodyPr>
          <a:lstStyle/>
          <a:p>
            <a:pPr marL="36900" indent="0">
              <a:buNone/>
            </a:pPr>
            <a:r>
              <a:rPr lang="en-US" sz="2600" dirty="0" smtClean="0"/>
              <a:t>In </a:t>
            </a:r>
            <a:r>
              <a:rPr lang="en-US" sz="2600" dirty="0"/>
              <a:t>almost all incidents reported across India, vigilante mobs composed of religious extremists have been seen to either barge into a prayer gathering or round up individuals that they believe are involved in forcible religious conversions. With impunity, such mobs criminally threaten, physically assault people in prayer, before handing them over to the police on allegations of forcible conversions. Often communal sloganeering is witnessed outside police stations, where the police stand as mute spectators. </a:t>
            </a:r>
          </a:p>
          <a:p>
            <a:pPr marL="36900" indent="0">
              <a:buNone/>
            </a:pPr>
            <a:r>
              <a:rPr lang="en-US" sz="2600" dirty="0"/>
              <a:t>Sadly, this violence against the Christian community is compounded by the failure of the police to investigate and prosecute mobs and perpetrators. </a:t>
            </a:r>
          </a:p>
        </p:txBody>
      </p:sp>
    </p:spTree>
    <p:extLst>
      <p:ext uri="{BB962C8B-B14F-4D97-AF65-F5344CB8AC3E}">
        <p14:creationId xmlns:p14="http://schemas.microsoft.com/office/powerpoint/2010/main" val="206385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Ghar</a:t>
            </a:r>
            <a:r>
              <a:rPr lang="en-US" sz="3200" dirty="0"/>
              <a:t> </a:t>
            </a:r>
            <a:r>
              <a:rPr lang="en-US" sz="3200" dirty="0" err="1" smtClean="0"/>
              <a:t>Wapsi</a:t>
            </a:r>
            <a:r>
              <a:rPr lang="en-US" sz="3200" dirty="0" smtClean="0"/>
              <a:t>: </a:t>
            </a:r>
            <a:r>
              <a:rPr lang="en-US" sz="3200" dirty="0"/>
              <a:t>Political Implications of the </a:t>
            </a:r>
            <a:r>
              <a:rPr lang="en-US" sz="3200" dirty="0" err="1"/>
              <a:t>Ghar</a:t>
            </a:r>
            <a:r>
              <a:rPr lang="en-US" sz="3200" dirty="0"/>
              <a:t> </a:t>
            </a:r>
            <a:r>
              <a:rPr lang="en-US" sz="3200" dirty="0" err="1"/>
              <a:t>Wapsi</a:t>
            </a:r>
            <a:endParaRPr lang="en-US" sz="3200" dirty="0"/>
          </a:p>
        </p:txBody>
      </p:sp>
      <p:sp>
        <p:nvSpPr>
          <p:cNvPr id="3" name="Content Placeholder 2"/>
          <p:cNvSpPr>
            <a:spLocks noGrp="1"/>
          </p:cNvSpPr>
          <p:nvPr>
            <p:ph idx="1"/>
          </p:nvPr>
        </p:nvSpPr>
        <p:spPr>
          <a:xfrm>
            <a:off x="913795" y="1732449"/>
            <a:ext cx="10353762" cy="4647330"/>
          </a:xfrm>
        </p:spPr>
        <p:txBody>
          <a:bodyPr>
            <a:noAutofit/>
          </a:bodyPr>
          <a:lstStyle/>
          <a:p>
            <a:pPr marL="36900" indent="0">
              <a:buNone/>
            </a:pPr>
            <a:r>
              <a:rPr lang="en-US" sz="2600" dirty="0"/>
              <a:t>Approach in a “Secular” State- reconversions and the cultural as well as political implications of  this tendency cannot be understood independent of the current political clime of the country and its traditional stance with regard to the interface between religion and politics.</a:t>
            </a:r>
          </a:p>
          <a:p>
            <a:pPr marL="36900" indent="0">
              <a:buNone/>
            </a:pPr>
            <a:r>
              <a:rPr lang="en-US" sz="2600" dirty="0"/>
              <a:t>The 2014 general elections saw the return of an NDA (National Democratic Alliance) government, following the previous stint between 1998 and 2004 under the Prime </a:t>
            </a:r>
            <a:r>
              <a:rPr lang="en-US" sz="2600" dirty="0" err="1"/>
              <a:t>Ministership</a:t>
            </a:r>
            <a:r>
              <a:rPr lang="en-US" sz="2600" dirty="0"/>
              <a:t> of Atal Bihari Vajpayee. </a:t>
            </a:r>
          </a:p>
        </p:txBody>
      </p:sp>
    </p:spTree>
    <p:extLst>
      <p:ext uri="{BB962C8B-B14F-4D97-AF65-F5344CB8AC3E}">
        <p14:creationId xmlns:p14="http://schemas.microsoft.com/office/powerpoint/2010/main" val="2447656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Ghar</a:t>
            </a:r>
            <a:r>
              <a:rPr lang="en-US" sz="3200" dirty="0"/>
              <a:t> </a:t>
            </a:r>
            <a:r>
              <a:rPr lang="en-US" sz="3200" dirty="0" err="1" smtClean="0"/>
              <a:t>Wapsi</a:t>
            </a:r>
            <a:r>
              <a:rPr lang="en-US" sz="3200" dirty="0" smtClean="0"/>
              <a:t>: </a:t>
            </a:r>
            <a:r>
              <a:rPr lang="en-US" sz="3200" dirty="0"/>
              <a:t>Political Implications of the </a:t>
            </a:r>
            <a:r>
              <a:rPr lang="en-US" sz="3200" dirty="0" err="1"/>
              <a:t>Ghar</a:t>
            </a:r>
            <a:r>
              <a:rPr lang="en-US" sz="3200" dirty="0"/>
              <a:t> </a:t>
            </a:r>
            <a:r>
              <a:rPr lang="en-US" sz="3200" dirty="0" err="1"/>
              <a:t>Wapsi</a:t>
            </a:r>
            <a:endParaRPr lang="en-US" sz="3200" dirty="0"/>
          </a:p>
        </p:txBody>
      </p:sp>
      <p:sp>
        <p:nvSpPr>
          <p:cNvPr id="3" name="Content Placeholder 2"/>
          <p:cNvSpPr>
            <a:spLocks noGrp="1"/>
          </p:cNvSpPr>
          <p:nvPr>
            <p:ph idx="1"/>
          </p:nvPr>
        </p:nvSpPr>
        <p:spPr>
          <a:xfrm>
            <a:off x="913795" y="1732449"/>
            <a:ext cx="10353762" cy="4647330"/>
          </a:xfrm>
        </p:spPr>
        <p:txBody>
          <a:bodyPr>
            <a:normAutofit/>
          </a:bodyPr>
          <a:lstStyle/>
          <a:p>
            <a:pPr marL="36900" indent="0">
              <a:buNone/>
            </a:pPr>
            <a:r>
              <a:rPr lang="en-US" sz="2600" dirty="0" smtClean="0"/>
              <a:t>The </a:t>
            </a:r>
            <a:r>
              <a:rPr lang="en-US" sz="2600" dirty="0"/>
              <a:t>Modi-led government swept the elections with 38.5% vote share between the various members of the NDA alliance amidst much fanfare and expectation. True to the rise of the BJP as a political party, the win was heralded importantly as a change from the disappointment of the UPA government and Congress era while also being positioned as the “rightful representative of Hindu interests” (</a:t>
            </a:r>
            <a:r>
              <a:rPr lang="en-US" sz="2600" dirty="0" err="1"/>
              <a:t>Basu</a:t>
            </a:r>
            <a:r>
              <a:rPr lang="en-US" sz="2600" dirty="0"/>
              <a:t> 1996). It was evident that goals of secular economic development were not achieving the targets that were promised and sections of the population were coming to question the need for this secularism at all</a:t>
            </a:r>
            <a:r>
              <a:rPr lang="en-US" sz="2600" dirty="0" smtClean="0"/>
              <a:t>.</a:t>
            </a:r>
            <a:endParaRPr lang="en-US" sz="2600" dirty="0"/>
          </a:p>
        </p:txBody>
      </p:sp>
    </p:spTree>
    <p:extLst>
      <p:ext uri="{BB962C8B-B14F-4D97-AF65-F5344CB8AC3E}">
        <p14:creationId xmlns:p14="http://schemas.microsoft.com/office/powerpoint/2010/main" val="322637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Ghar</a:t>
            </a:r>
            <a:r>
              <a:rPr lang="en-US" sz="3200" dirty="0"/>
              <a:t> </a:t>
            </a:r>
            <a:r>
              <a:rPr lang="en-US" sz="3200" dirty="0" err="1" smtClean="0"/>
              <a:t>Wapsi</a:t>
            </a:r>
            <a:r>
              <a:rPr lang="en-US" sz="3200" dirty="0" smtClean="0"/>
              <a:t>: </a:t>
            </a:r>
            <a:r>
              <a:rPr lang="en-US" sz="3200" dirty="0"/>
              <a:t>Political Implications of the </a:t>
            </a:r>
            <a:r>
              <a:rPr lang="en-US" sz="3200" dirty="0" err="1"/>
              <a:t>Ghar</a:t>
            </a:r>
            <a:r>
              <a:rPr lang="en-US" sz="3200" dirty="0"/>
              <a:t> </a:t>
            </a:r>
            <a:r>
              <a:rPr lang="en-US" sz="3200" dirty="0" err="1"/>
              <a:t>Wapsi</a:t>
            </a:r>
            <a:endParaRPr lang="en-US" sz="3200" dirty="0"/>
          </a:p>
        </p:txBody>
      </p:sp>
      <p:sp>
        <p:nvSpPr>
          <p:cNvPr id="3" name="Content Placeholder 2"/>
          <p:cNvSpPr>
            <a:spLocks noGrp="1"/>
          </p:cNvSpPr>
          <p:nvPr>
            <p:ph idx="1"/>
          </p:nvPr>
        </p:nvSpPr>
        <p:spPr>
          <a:xfrm>
            <a:off x="913795" y="1732449"/>
            <a:ext cx="10353762" cy="4647330"/>
          </a:xfrm>
        </p:spPr>
        <p:txBody>
          <a:bodyPr>
            <a:normAutofit/>
          </a:bodyPr>
          <a:lstStyle/>
          <a:p>
            <a:pPr marL="36900" indent="0">
              <a:buNone/>
            </a:pPr>
            <a:r>
              <a:rPr lang="en-US" sz="2400" dirty="0" smtClean="0"/>
              <a:t>India’s </a:t>
            </a:r>
            <a:r>
              <a:rPr lang="en-US" sz="2400" dirty="0"/>
              <a:t>secular identity is not, however, devoid of its own debates, not least of which are the challenges in the Indian social fabric and even the Indian understanding of the term itself. Sen delineates the biggest challenges to secularism in the Indian context as being communal fascism (use of violence to achieve sectarian threats, victimizing speciﬁc communities, etc.), sectarian nationalism (discourse of “two nations” in undivided India followed by “misdeeds” of Muslims) and militant obscurantism (using archaic beliefs to generate extremism) (Sen 1993). It is, however, arguable that the bigger debate at hand is the very deﬁnition of secularism itself. While the Western world perceives this concept as heralding the separation between state and church, India adopts the Gandhian notion of “</a:t>
            </a:r>
            <a:r>
              <a:rPr lang="en-US" sz="2400" dirty="0" err="1"/>
              <a:t>sarva</a:t>
            </a:r>
            <a:r>
              <a:rPr lang="en-US" sz="2400" dirty="0"/>
              <a:t> dharma </a:t>
            </a:r>
            <a:r>
              <a:rPr lang="en-US" sz="2400" dirty="0" err="1"/>
              <a:t>samabhava</a:t>
            </a:r>
            <a:r>
              <a:rPr lang="en-US" sz="2400" dirty="0"/>
              <a:t>” or tolerance towards equidistance from all religions</a:t>
            </a:r>
            <a:r>
              <a:rPr lang="en-US" sz="2400" dirty="0" smtClean="0"/>
              <a:t>.</a:t>
            </a:r>
            <a:endParaRPr lang="en-US" sz="2400" dirty="0"/>
          </a:p>
        </p:txBody>
      </p:sp>
    </p:spTree>
    <p:extLst>
      <p:ext uri="{BB962C8B-B14F-4D97-AF65-F5344CB8AC3E}">
        <p14:creationId xmlns:p14="http://schemas.microsoft.com/office/powerpoint/2010/main" val="238116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a secular paper</a:t>
            </a:r>
          </a:p>
        </p:txBody>
      </p:sp>
      <p:sp>
        <p:nvSpPr>
          <p:cNvPr id="3" name="Content Placeholder 2"/>
          <p:cNvSpPr>
            <a:spLocks noGrp="1"/>
          </p:cNvSpPr>
          <p:nvPr>
            <p:ph idx="1"/>
          </p:nvPr>
        </p:nvSpPr>
        <p:spPr>
          <a:xfrm>
            <a:off x="913795" y="1732449"/>
            <a:ext cx="10353762" cy="4689372"/>
          </a:xfrm>
        </p:spPr>
        <p:txBody>
          <a:bodyPr>
            <a:normAutofit/>
          </a:bodyPr>
          <a:lstStyle/>
          <a:p>
            <a:pPr marL="36900" indent="0">
              <a:buNone/>
            </a:pPr>
            <a:r>
              <a:rPr lang="en-US" sz="2600" dirty="0"/>
              <a:t>In a report by </a:t>
            </a:r>
            <a:r>
              <a:rPr lang="en-US" sz="2600" dirty="0" err="1"/>
              <a:t>OpenDoors</a:t>
            </a:r>
            <a:r>
              <a:rPr lang="en-US" sz="2600" dirty="0"/>
              <a:t>, a religious freedom watchdog working towards serving persecuted Christians worldwide:</a:t>
            </a:r>
            <a:br>
              <a:rPr lang="en-US" sz="2600" dirty="0"/>
            </a:br>
            <a:r>
              <a:rPr lang="en-US" sz="2600" dirty="0"/>
              <a:t>First, the increased dominance of “Hindutva ideology” within Indian society appears to have created the conditions necessary for increased persecution. Second, state Anti-conversion laws operate The United Progressive Alliance (UPA) is a coalition of left and </a:t>
            </a:r>
            <a:r>
              <a:rPr lang="en-US" sz="2600" dirty="0" err="1"/>
              <a:t>centre</a:t>
            </a:r>
            <a:r>
              <a:rPr lang="en-US" sz="2600" dirty="0"/>
              <a:t>-left political parties in India</a:t>
            </a:r>
            <a:r>
              <a:rPr lang="en-US" sz="2600" dirty="0" smtClean="0"/>
              <a:t>.</a:t>
            </a:r>
            <a:endParaRPr lang="en-US" sz="2600" dirty="0"/>
          </a:p>
        </p:txBody>
      </p:sp>
    </p:spTree>
    <p:extLst>
      <p:ext uri="{BB962C8B-B14F-4D97-AF65-F5344CB8AC3E}">
        <p14:creationId xmlns:p14="http://schemas.microsoft.com/office/powerpoint/2010/main" val="427969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a secular paper</a:t>
            </a:r>
          </a:p>
        </p:txBody>
      </p:sp>
      <p:sp>
        <p:nvSpPr>
          <p:cNvPr id="3" name="Content Placeholder 2"/>
          <p:cNvSpPr>
            <a:spLocks noGrp="1"/>
          </p:cNvSpPr>
          <p:nvPr>
            <p:ph idx="1"/>
          </p:nvPr>
        </p:nvSpPr>
        <p:spPr>
          <a:xfrm>
            <a:off x="913795" y="1732449"/>
            <a:ext cx="10353762" cy="4689372"/>
          </a:xfrm>
        </p:spPr>
        <p:txBody>
          <a:bodyPr>
            <a:normAutofit/>
          </a:bodyPr>
          <a:lstStyle/>
          <a:p>
            <a:pPr marL="36900" indent="0">
              <a:buNone/>
            </a:pPr>
            <a:r>
              <a:rPr lang="en-US" sz="2600" dirty="0" smtClean="0"/>
              <a:t>The </a:t>
            </a:r>
            <a:r>
              <a:rPr lang="en-US" sz="2600" dirty="0"/>
              <a:t>increasing unease amongst religious minorities was recognized even by individuals of public standing, with the outgoing Vice President of the country, Hamid Ansari, saying in his ﬁnal oﬃcial interview that there was a feeling of unease amongst Muslims in the country because of growing intolerance (Scroll 2017). In 2015, research conducted by Pew reported that India was ranked fourth in the world (behind Syria, Nigeria, and Iraq) for highest social hostilities involving religion (S 2017</a:t>
            </a:r>
            <a:r>
              <a:rPr lang="en-US" sz="2600" dirty="0" smtClean="0"/>
              <a:t>).</a:t>
            </a:r>
            <a:endParaRPr lang="en-US" sz="2600" dirty="0"/>
          </a:p>
        </p:txBody>
      </p:sp>
    </p:spTree>
    <p:extLst>
      <p:ext uri="{BB962C8B-B14F-4D97-AF65-F5344CB8AC3E}">
        <p14:creationId xmlns:p14="http://schemas.microsoft.com/office/powerpoint/2010/main" val="761832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a secular paper</a:t>
            </a:r>
          </a:p>
        </p:txBody>
      </p:sp>
      <p:sp>
        <p:nvSpPr>
          <p:cNvPr id="3" name="Content Placeholder 2"/>
          <p:cNvSpPr>
            <a:spLocks noGrp="1"/>
          </p:cNvSpPr>
          <p:nvPr>
            <p:ph idx="1"/>
          </p:nvPr>
        </p:nvSpPr>
        <p:spPr>
          <a:xfrm>
            <a:off x="913795" y="1732449"/>
            <a:ext cx="10353762" cy="4689372"/>
          </a:xfrm>
        </p:spPr>
        <p:txBody>
          <a:bodyPr>
            <a:normAutofit/>
          </a:bodyPr>
          <a:lstStyle/>
          <a:p>
            <a:pPr marL="36900" indent="0">
              <a:buNone/>
            </a:pPr>
            <a:r>
              <a:rPr lang="en-US" sz="2600" dirty="0" smtClean="0"/>
              <a:t>By understanding “the Hindu” as the traditional spirituality of the Indian subcontinent, this ideology can make the seemingly self-contradictory claim that conversion from Islam or Christianity is not a religious conversion but rather a “coming home” or a “returning” to one’s true, ancestral spiritual identity. In stark contrast, the citizens of India who do not share the Hindutva stance—be they Muslims, Christians, secular Hindus or others—look upon  </a:t>
            </a:r>
            <a:r>
              <a:rPr lang="en-US" sz="2600" dirty="0" err="1" smtClean="0"/>
              <a:t>Ghar</a:t>
            </a:r>
            <a:r>
              <a:rPr lang="en-US" sz="2600" dirty="0" smtClean="0"/>
              <a:t> </a:t>
            </a:r>
            <a:r>
              <a:rPr lang="en-US" sz="2600" dirty="0" err="1" smtClean="0"/>
              <a:t>Wapsi</a:t>
            </a:r>
            <a:r>
              <a:rPr lang="en-US" sz="2600" dirty="0" smtClean="0"/>
              <a:t> as an alarming trend which threatens both individual religious freedom and the constitutional mandated secularism of India governance.</a:t>
            </a:r>
            <a:endParaRPr lang="en-US" sz="2600" dirty="0"/>
          </a:p>
        </p:txBody>
      </p:sp>
    </p:spTree>
    <p:extLst>
      <p:ext uri="{BB962C8B-B14F-4D97-AF65-F5344CB8AC3E}">
        <p14:creationId xmlns:p14="http://schemas.microsoft.com/office/powerpoint/2010/main" val="3493602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my Master’s Degree Thesis submitted to Liberty University in 2019</a:t>
            </a:r>
          </a:p>
        </p:txBody>
      </p:sp>
      <p:sp>
        <p:nvSpPr>
          <p:cNvPr id="3" name="Content Placeholder 2"/>
          <p:cNvSpPr>
            <a:spLocks noGrp="1"/>
          </p:cNvSpPr>
          <p:nvPr>
            <p:ph idx="1"/>
          </p:nvPr>
        </p:nvSpPr>
        <p:spPr>
          <a:xfrm>
            <a:off x="913795" y="1732449"/>
            <a:ext cx="10353762" cy="4689372"/>
          </a:xfrm>
        </p:spPr>
        <p:txBody>
          <a:bodyPr>
            <a:normAutofit/>
          </a:bodyPr>
          <a:lstStyle/>
          <a:p>
            <a:pPr marL="36900" indent="0">
              <a:buNone/>
            </a:pPr>
            <a:r>
              <a:rPr lang="en-US" dirty="0"/>
              <a:t>Liberty University Helms School of Government Is There a Need for Restoration of Justice in Democratic India?</a:t>
            </a:r>
          </a:p>
          <a:p>
            <a:pPr marL="36900" indent="0">
              <a:buNone/>
            </a:pPr>
            <a:r>
              <a:rPr lang="en-US" dirty="0" smtClean="0"/>
              <a:t/>
            </a:r>
            <a:br>
              <a:rPr lang="en-US" dirty="0" smtClean="0"/>
            </a:br>
            <a:r>
              <a:rPr lang="en-US" dirty="0" smtClean="0"/>
              <a:t>Thesis By</a:t>
            </a:r>
            <a:br>
              <a:rPr lang="en-US" dirty="0" smtClean="0"/>
            </a:br>
            <a:r>
              <a:rPr lang="en-US" dirty="0" smtClean="0"/>
              <a:t>Abraham Sekhar</a:t>
            </a:r>
            <a:br>
              <a:rPr lang="en-US" dirty="0" smtClean="0"/>
            </a:br>
            <a:r>
              <a:rPr lang="en-US" dirty="0" smtClean="0"/>
              <a:t>December </a:t>
            </a:r>
            <a:r>
              <a:rPr lang="en-US" dirty="0"/>
              <a:t>4, 2019</a:t>
            </a:r>
          </a:p>
          <a:p>
            <a:pPr marL="36900" indent="0">
              <a:buNone/>
            </a:pPr>
            <a:r>
              <a:rPr lang="en-US" dirty="0" smtClean="0"/>
              <a:t/>
            </a:r>
            <a:br>
              <a:rPr lang="en-US" dirty="0" smtClean="0"/>
            </a:br>
            <a:r>
              <a:rPr lang="en-US" dirty="0" smtClean="0"/>
              <a:t>in </a:t>
            </a:r>
            <a:r>
              <a:rPr lang="en-US" dirty="0"/>
              <a:t>partial fulfillment of the requirements for the completion </a:t>
            </a:r>
            <a:r>
              <a:rPr lang="en-US" dirty="0" smtClean="0"/>
              <a:t>of</a:t>
            </a:r>
            <a:br>
              <a:rPr lang="en-US" dirty="0" smtClean="0"/>
            </a:br>
            <a:r>
              <a:rPr lang="en-US" dirty="0" smtClean="0"/>
              <a:t>Master </a:t>
            </a:r>
            <a:r>
              <a:rPr lang="en-US" dirty="0"/>
              <a:t>of Arts Degree in Public Policy</a:t>
            </a:r>
          </a:p>
        </p:txBody>
      </p:sp>
    </p:spTree>
    <p:extLst>
      <p:ext uri="{BB962C8B-B14F-4D97-AF65-F5344CB8AC3E}">
        <p14:creationId xmlns:p14="http://schemas.microsoft.com/office/powerpoint/2010/main" val="1712348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Addressing the Major Issues in the Government</a:t>
            </a:r>
          </a:p>
        </p:txBody>
      </p:sp>
      <p:sp>
        <p:nvSpPr>
          <p:cNvPr id="3" name="Content Placeholder 2"/>
          <p:cNvSpPr>
            <a:spLocks noGrp="1"/>
          </p:cNvSpPr>
          <p:nvPr>
            <p:ph idx="1"/>
          </p:nvPr>
        </p:nvSpPr>
        <p:spPr/>
        <p:txBody>
          <a:bodyPr/>
          <a:lstStyle/>
          <a:p>
            <a:r>
              <a:rPr lang="en-US" dirty="0"/>
              <a:t>One-man Raj (Rule)</a:t>
            </a:r>
          </a:p>
          <a:p>
            <a:r>
              <a:rPr lang="en-US" dirty="0"/>
              <a:t>Healthcare Issues</a:t>
            </a:r>
          </a:p>
          <a:p>
            <a:r>
              <a:rPr lang="en-US" dirty="0"/>
              <a:t>Land Reforms</a:t>
            </a:r>
          </a:p>
          <a:p>
            <a:r>
              <a:rPr lang="en-US" dirty="0"/>
              <a:t>The Administration</a:t>
            </a:r>
          </a:p>
          <a:p>
            <a:r>
              <a:rPr lang="en-US" dirty="0"/>
              <a:t>Social Issues</a:t>
            </a:r>
          </a:p>
          <a:p>
            <a:r>
              <a:rPr lang="en-US" dirty="0"/>
              <a:t>Economic Issues</a:t>
            </a:r>
          </a:p>
          <a:p>
            <a:r>
              <a:rPr lang="en-US" dirty="0"/>
              <a:t>Law and Order</a:t>
            </a:r>
          </a:p>
          <a:p>
            <a:r>
              <a:rPr lang="en-US" dirty="0"/>
              <a:t>Justice and Judiciary system/Judiciary in India/Hierarchy of Courts and Justice System in India</a:t>
            </a:r>
          </a:p>
          <a:p>
            <a:endParaRPr lang="en-US" dirty="0"/>
          </a:p>
        </p:txBody>
      </p:sp>
    </p:spTree>
    <p:extLst>
      <p:ext uri="{BB962C8B-B14F-4D97-AF65-F5344CB8AC3E}">
        <p14:creationId xmlns:p14="http://schemas.microsoft.com/office/powerpoint/2010/main" val="3803446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a:t>Need for Restoration of Justice and Recommended Policy </a:t>
            </a:r>
            <a:r>
              <a:rPr lang="en-US" dirty="0" smtClean="0"/>
              <a:t>Proposals</a:t>
            </a:r>
            <a:endParaRPr lang="en-US" dirty="0"/>
          </a:p>
        </p:txBody>
      </p:sp>
      <p:sp>
        <p:nvSpPr>
          <p:cNvPr id="3" name="Content Placeholder 2"/>
          <p:cNvSpPr>
            <a:spLocks noGrp="1"/>
          </p:cNvSpPr>
          <p:nvPr>
            <p:ph idx="1"/>
          </p:nvPr>
        </p:nvSpPr>
        <p:spPr>
          <a:xfrm>
            <a:off x="913795" y="1732449"/>
            <a:ext cx="10353762" cy="4678861"/>
          </a:xfrm>
        </p:spPr>
        <p:txBody>
          <a:bodyPr>
            <a:normAutofit fontScale="77500" lnSpcReduction="20000"/>
          </a:bodyPr>
          <a:lstStyle/>
          <a:p>
            <a:pPr marL="36900" indent="0" algn="ctr">
              <a:buNone/>
            </a:pPr>
            <a:r>
              <a:rPr lang="en-US" i="1" dirty="0" smtClean="0"/>
              <a:t>“He </a:t>
            </a:r>
            <a:r>
              <a:rPr lang="en-US" i="1" dirty="0"/>
              <a:t>gave Himself for us to redeem us from all </a:t>
            </a:r>
            <a:r>
              <a:rPr lang="en-US" i="1" dirty="0" smtClean="0"/>
              <a:t>wickedness” </a:t>
            </a:r>
            <a:br>
              <a:rPr lang="en-US" i="1" dirty="0" smtClean="0"/>
            </a:br>
            <a:r>
              <a:rPr lang="en-US" i="1" dirty="0" smtClean="0"/>
              <a:t>                                                                         </a:t>
            </a:r>
            <a:r>
              <a:rPr lang="en-US" sz="1600" dirty="0" smtClean="0"/>
              <a:t>Titus </a:t>
            </a:r>
            <a:r>
              <a:rPr lang="en-US" sz="1600" dirty="0"/>
              <a:t>2:14, </a:t>
            </a:r>
            <a:r>
              <a:rPr lang="en-US" sz="1600" dirty="0" smtClean="0"/>
              <a:t>NIV</a:t>
            </a:r>
            <a:endParaRPr lang="en-US" dirty="0" smtClean="0"/>
          </a:p>
          <a:p>
            <a:r>
              <a:rPr lang="en-US" dirty="0" smtClean="0"/>
              <a:t>Downsizing </a:t>
            </a:r>
            <a:r>
              <a:rPr lang="en-US" dirty="0"/>
              <a:t>Government</a:t>
            </a:r>
          </a:p>
          <a:p>
            <a:r>
              <a:rPr lang="en-US" dirty="0"/>
              <a:t>Welfare of the Poor</a:t>
            </a:r>
          </a:p>
          <a:p>
            <a:r>
              <a:rPr lang="en-US" dirty="0"/>
              <a:t>Basic Necessities</a:t>
            </a:r>
          </a:p>
          <a:p>
            <a:r>
              <a:rPr lang="en-US" dirty="0"/>
              <a:t>Healthcare</a:t>
            </a:r>
          </a:p>
          <a:p>
            <a:r>
              <a:rPr lang="en-US" dirty="0"/>
              <a:t>Trade Barriers</a:t>
            </a:r>
          </a:p>
          <a:p>
            <a:r>
              <a:rPr lang="en-US" dirty="0"/>
              <a:t>Privatization</a:t>
            </a:r>
          </a:p>
          <a:p>
            <a:r>
              <a:rPr lang="en-US" dirty="0"/>
              <a:t>Living Standards</a:t>
            </a:r>
          </a:p>
          <a:p>
            <a:r>
              <a:rPr lang="en-US" dirty="0"/>
              <a:t>Foreign Policy</a:t>
            </a:r>
          </a:p>
          <a:p>
            <a:r>
              <a:rPr lang="en-US" dirty="0"/>
              <a:t>Civil Society and Institutions </a:t>
            </a:r>
          </a:p>
          <a:p>
            <a:r>
              <a:rPr lang="en-US" dirty="0"/>
              <a:t>Religious Persecution</a:t>
            </a:r>
          </a:p>
          <a:p>
            <a:r>
              <a:rPr lang="en-US" dirty="0"/>
              <a:t>Continuation of Autocratic Actions</a:t>
            </a:r>
          </a:p>
          <a:p>
            <a:r>
              <a:rPr lang="en-US" dirty="0"/>
              <a:t>Need for Reversing the Prevailing Conception</a:t>
            </a:r>
          </a:p>
          <a:p>
            <a:r>
              <a:rPr lang="en-US" dirty="0"/>
              <a:t>The Vision and Commitment of </a:t>
            </a:r>
            <a:r>
              <a:rPr lang="en-US" dirty="0" smtClean="0"/>
              <a:t>Modi</a:t>
            </a:r>
            <a:endParaRPr lang="en-US" dirty="0"/>
          </a:p>
        </p:txBody>
      </p:sp>
    </p:spTree>
    <p:extLst>
      <p:ext uri="{BB962C8B-B14F-4D97-AF65-F5344CB8AC3E}">
        <p14:creationId xmlns:p14="http://schemas.microsoft.com/office/powerpoint/2010/main" val="4047770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Praying for Persecuted India </a:t>
            </a:r>
            <a:br>
              <a:rPr lang="en-US" b="1" dirty="0"/>
            </a:br>
            <a:r>
              <a:rPr lang="en-US" sz="3100" dirty="0" smtClean="0"/>
              <a:t>Abraham Sekhar</a:t>
            </a:r>
            <a:endParaRPr lang="en-US" sz="3100" dirty="0"/>
          </a:p>
        </p:txBody>
      </p:sp>
      <p:sp>
        <p:nvSpPr>
          <p:cNvPr id="3" name="Content Placeholder 2"/>
          <p:cNvSpPr>
            <a:spLocks noGrp="1"/>
          </p:cNvSpPr>
          <p:nvPr>
            <p:ph idx="1"/>
          </p:nvPr>
        </p:nvSpPr>
        <p:spPr/>
        <p:txBody>
          <a:bodyPr/>
          <a:lstStyle/>
          <a:p>
            <a:pPr marL="36900" indent="0" algn="ctr">
              <a:buNone/>
            </a:pPr>
            <a:endParaRPr lang="en-US" dirty="0" smtClean="0">
              <a:solidFill>
                <a:srgbClr val="017379"/>
              </a:solidFill>
              <a:latin typeface="Britannic Bold" panose="020B0903060703020204" pitchFamily="34" charset="0"/>
              <a:hlinkClick r:id="rId2"/>
            </a:endParaRPr>
          </a:p>
          <a:p>
            <a:pPr marL="36900" indent="0" algn="ctr">
              <a:buNone/>
            </a:pPr>
            <a:endParaRPr lang="en-US" dirty="0">
              <a:solidFill>
                <a:srgbClr val="017379"/>
              </a:solidFill>
              <a:latin typeface="Britannic Bold" panose="020B0903060703020204" pitchFamily="34" charset="0"/>
              <a:hlinkClick r:id="rId2"/>
            </a:endParaRPr>
          </a:p>
          <a:p>
            <a:pPr marL="36900" indent="0" algn="ctr">
              <a:buNone/>
            </a:pPr>
            <a:endParaRPr lang="en-US" dirty="0" smtClean="0">
              <a:solidFill>
                <a:srgbClr val="017379"/>
              </a:solidFill>
              <a:latin typeface="Britannic Bold" panose="020B0903060703020204" pitchFamily="34" charset="0"/>
              <a:hlinkClick r:id="rId2"/>
            </a:endParaRPr>
          </a:p>
          <a:p>
            <a:pPr marL="36900" indent="0" algn="ctr">
              <a:buNone/>
            </a:pPr>
            <a:r>
              <a:rPr lang="en-US" sz="4000" dirty="0" smtClean="0">
                <a:solidFill>
                  <a:schemeClr val="tx1"/>
                </a:solidFill>
                <a:latin typeface="+mj-lt"/>
              </a:rPr>
              <a:t>www.globalATM.net</a:t>
            </a:r>
            <a:r>
              <a:rPr lang="en-US" sz="4000" dirty="0"/>
              <a:t/>
            </a:r>
            <a:br>
              <a:rPr lang="en-US" sz="4000" dirty="0"/>
            </a:br>
            <a:r>
              <a:rPr lang="en-US" sz="4000" dirty="0"/>
              <a:t/>
            </a:r>
            <a:br>
              <a:rPr lang="en-US" sz="4000" dirty="0"/>
            </a:br>
            <a:r>
              <a:rPr lang="en-US" sz="4000" b="1" i="1" dirty="0">
                <a:latin typeface="Calibri" panose="020F0502020204030204" pitchFamily="34" charset="0"/>
                <a:cs typeface="Calibri" panose="020F0502020204030204" pitchFamily="34" charset="0"/>
              </a:rPr>
              <a:t>spiritfilledchurchesofindia@gmail.com</a:t>
            </a:r>
          </a:p>
          <a:p>
            <a:endParaRPr lang="en-US" dirty="0"/>
          </a:p>
        </p:txBody>
      </p:sp>
    </p:spTree>
    <p:extLst>
      <p:ext uri="{BB962C8B-B14F-4D97-AF65-F5344CB8AC3E}">
        <p14:creationId xmlns:p14="http://schemas.microsoft.com/office/powerpoint/2010/main" val="495602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a:t>
            </a:r>
            <a:r>
              <a:rPr lang="en-US" dirty="0" smtClean="0"/>
              <a:t>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Praying for the Government and authorities:</a:t>
            </a:r>
          </a:p>
          <a:p>
            <a:r>
              <a:rPr lang="en-US" dirty="0"/>
              <a:t>Praying for Persecutors-individuals and organizations</a:t>
            </a:r>
          </a:p>
          <a:p>
            <a:r>
              <a:rPr lang="en-US" dirty="0"/>
              <a:t>Praying for the persecuted families, leaders and orphaned children</a:t>
            </a:r>
          </a:p>
          <a:p>
            <a:r>
              <a:rPr lang="en-US" dirty="0"/>
              <a:t>Reaching the unreached – a large population; remember the promise personally revealed to Abraham about 50%.</a:t>
            </a:r>
          </a:p>
          <a:p>
            <a:r>
              <a:rPr lang="en-US" dirty="0"/>
              <a:t>The Indian Church-</a:t>
            </a:r>
            <a:r>
              <a:rPr lang="en-US" dirty="0" err="1"/>
              <a:t>Ekklesia</a:t>
            </a:r>
            <a:r>
              <a:rPr lang="en-US" dirty="0"/>
              <a:t> to get united and rise up and pray with fasting</a:t>
            </a:r>
          </a:p>
          <a:p>
            <a:r>
              <a:rPr lang="en-US" dirty="0"/>
              <a:t>Removal of Prohibition to missionaries and mission funds</a:t>
            </a:r>
          </a:p>
          <a:p>
            <a:r>
              <a:rPr lang="en-US" dirty="0"/>
              <a:t>Worship places, Social service organizations, Christian schools and hospitals – for protection and freedom.</a:t>
            </a:r>
          </a:p>
          <a:p>
            <a:r>
              <a:rPr lang="en-US" dirty="0"/>
              <a:t>Baptisms, marriages and marriage ceremonies to continue.</a:t>
            </a:r>
          </a:p>
          <a:p>
            <a:r>
              <a:rPr lang="en-US" dirty="0"/>
              <a:t>Justice and righteousness to prevail</a:t>
            </a:r>
            <a:r>
              <a:rPr lang="en-US" dirty="0" smtClean="0"/>
              <a:t>.</a:t>
            </a:r>
            <a:endParaRPr lang="en-US" dirty="0"/>
          </a:p>
        </p:txBody>
      </p:sp>
    </p:spTree>
    <p:extLst>
      <p:ext uri="{BB962C8B-B14F-4D97-AF65-F5344CB8AC3E}">
        <p14:creationId xmlns:p14="http://schemas.microsoft.com/office/powerpoint/2010/main" val="256243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900" indent="0">
              <a:buNone/>
            </a:pPr>
            <a:r>
              <a:rPr lang="pt-BR" sz="2400" dirty="0"/>
              <a:t>W W W . U S C I R F . G O V</a:t>
            </a:r>
            <a:br>
              <a:rPr lang="pt-BR" sz="2400" dirty="0"/>
            </a:br>
            <a:r>
              <a:rPr lang="pt-BR" sz="2400" dirty="0"/>
              <a:t>A N N U A L R E P O R T 2 0 2 1</a:t>
            </a:r>
            <a:br>
              <a:rPr lang="pt-BR" sz="2400" dirty="0"/>
            </a:br>
            <a:r>
              <a:rPr lang="pt-BR" sz="2400" dirty="0"/>
              <a:t>UNITED STATES COMMISSION ON</a:t>
            </a:r>
            <a:br>
              <a:rPr lang="pt-BR" sz="2400" dirty="0"/>
            </a:br>
            <a:r>
              <a:rPr lang="pt-BR" sz="2400" dirty="0"/>
              <a:t>INTERNATIONAL RELIGIOUSFREEDOM</a:t>
            </a:r>
          </a:p>
          <a:p>
            <a:pPr marL="36900" indent="0">
              <a:buNone/>
            </a:pPr>
            <a:r>
              <a:rPr lang="pt-BR" sz="2400" dirty="0"/>
              <a:t>22 U S C I R F | A N N U A L R E P O R T 2 0 2 1USCIRF–RECOMMENDED FOR COUNTRIES OF PARTICULAR CONCERN (CPC)</a:t>
            </a:r>
            <a:br>
              <a:rPr lang="pt-BR" sz="2400" dirty="0"/>
            </a:br>
            <a:r>
              <a:rPr lang="pt-BR" sz="2400" dirty="0"/>
              <a:t>INDIA</a:t>
            </a:r>
          </a:p>
          <a:p>
            <a:pPr marL="36900" indent="0">
              <a:buNone/>
            </a:pPr>
            <a:endParaRPr lang="en-US" dirty="0"/>
          </a:p>
        </p:txBody>
      </p:sp>
    </p:spTree>
    <p:extLst>
      <p:ext uri="{BB962C8B-B14F-4D97-AF65-F5344CB8AC3E}">
        <p14:creationId xmlns:p14="http://schemas.microsoft.com/office/powerpoint/2010/main" val="3367798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Background</a:t>
            </a:r>
          </a:p>
        </p:txBody>
      </p:sp>
      <p:sp>
        <p:nvSpPr>
          <p:cNvPr id="3" name="Content Placeholder 2"/>
          <p:cNvSpPr>
            <a:spLocks noGrp="1"/>
          </p:cNvSpPr>
          <p:nvPr>
            <p:ph idx="1"/>
          </p:nvPr>
        </p:nvSpPr>
        <p:spPr/>
        <p:txBody>
          <a:bodyPr>
            <a:normAutofit/>
          </a:bodyPr>
          <a:lstStyle/>
          <a:p>
            <a:pPr marL="36900" indent="0">
              <a:buNone/>
            </a:pPr>
            <a:r>
              <a:rPr lang="en-US" sz="2600" dirty="0"/>
              <a:t>is the world’s largest democracy, with a rich tradition of secular pluralism. Its estimated population exceeds 1.3 billion: 79.8 percent Hindu, 14.2 percent Muslim, 2.3 percent Christian, and Smaller religious groups include Buddhists, Jains, Baha’is, Jews, Zoroastrians (</a:t>
            </a:r>
            <a:r>
              <a:rPr lang="en-US" sz="2600" dirty="0" err="1"/>
              <a:t>Parsis</a:t>
            </a:r>
            <a:r>
              <a:rPr lang="en-US" sz="2600" dirty="0"/>
              <a:t>), and non1.7 percent Sikh. </a:t>
            </a:r>
            <a:br>
              <a:rPr lang="en-US" sz="2600" dirty="0"/>
            </a:br>
            <a:r>
              <a:rPr lang="en-US" sz="2600" dirty="0"/>
              <a:t/>
            </a:r>
            <a:br>
              <a:rPr lang="en-US" sz="2600" dirty="0"/>
            </a:br>
            <a:r>
              <a:rPr lang="en-US" sz="2600" dirty="0" smtClean="0"/>
              <a:t>India’s </a:t>
            </a:r>
            <a:r>
              <a:rPr lang="en-US" sz="2600" dirty="0"/>
              <a:t>constitution establishes the nation as secular, and Article 25 grants all individuals freedom of conscience, including the right to practice, profess, and propagate religion. </a:t>
            </a:r>
          </a:p>
        </p:txBody>
      </p:sp>
    </p:spTree>
    <p:extLst>
      <p:ext uri="{BB962C8B-B14F-4D97-AF65-F5344CB8AC3E}">
        <p14:creationId xmlns:p14="http://schemas.microsoft.com/office/powerpoint/2010/main" val="285448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Background</a:t>
            </a:r>
          </a:p>
        </p:txBody>
      </p:sp>
      <p:sp>
        <p:nvSpPr>
          <p:cNvPr id="3" name="Content Placeholder 2"/>
          <p:cNvSpPr>
            <a:spLocks noGrp="1"/>
          </p:cNvSpPr>
          <p:nvPr>
            <p:ph idx="1"/>
          </p:nvPr>
        </p:nvSpPr>
        <p:spPr/>
        <p:txBody>
          <a:bodyPr>
            <a:normAutofit/>
          </a:bodyPr>
          <a:lstStyle/>
          <a:p>
            <a:pPr marL="36900" indent="0">
              <a:buNone/>
            </a:pPr>
            <a:r>
              <a:rPr lang="en-US" sz="2600" dirty="0" smtClean="0"/>
              <a:t>Yet</a:t>
            </a:r>
            <a:r>
              <a:rPr lang="en-US" sz="2600" dirty="0"/>
              <a:t>, in recent years, the BJP-led government has challenged the secular principles of the constitution by implementing laws and policies at the national and state levels promoting Hindu nationalism, thereby posing severe challenges to freedom of religion or belief and related rights. Throughout 2020, the national and state governments’ perpetration and toleration of these systematic, ongoing, and egregious violations led to increasing repression of religious freedom and a growing climate of hostility and violence toward religious minorities, human rights advocates, and others speaking out against such violations.</a:t>
            </a:r>
          </a:p>
          <a:p>
            <a:pPr marL="36900" indent="0">
              <a:buNone/>
            </a:pPr>
            <a:endParaRPr lang="en-US" sz="2600" dirty="0"/>
          </a:p>
        </p:txBody>
      </p:sp>
    </p:spTree>
    <p:extLst>
      <p:ext uri="{BB962C8B-B14F-4D97-AF65-F5344CB8AC3E}">
        <p14:creationId xmlns:p14="http://schemas.microsoft.com/office/powerpoint/2010/main" val="341550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Closing Space for Civil Society through the FCRA and Other Laws</a:t>
            </a:r>
          </a:p>
        </p:txBody>
      </p:sp>
      <p:sp>
        <p:nvSpPr>
          <p:cNvPr id="3" name="Content Placeholder 2"/>
          <p:cNvSpPr>
            <a:spLocks noGrp="1"/>
          </p:cNvSpPr>
          <p:nvPr>
            <p:ph idx="1"/>
          </p:nvPr>
        </p:nvSpPr>
        <p:spPr/>
        <p:txBody>
          <a:bodyPr>
            <a:normAutofit/>
          </a:bodyPr>
          <a:lstStyle/>
          <a:p>
            <a:pPr marL="36900" indent="0">
              <a:buNone/>
            </a:pPr>
            <a:r>
              <a:rPr lang="en-US" sz="2600" dirty="0"/>
              <a:t>Throughout 2020, members of civil society, including human rights advocates and media reporting on religious freedom violations, faced intimidation and harassment. Government officials used the Unlawful Activities Prevention Act (UAPA) and other statutes to detain advocates, media, and academics, including religious minorities. </a:t>
            </a:r>
            <a:br>
              <a:rPr lang="en-US" sz="2600" dirty="0"/>
            </a:br>
            <a:r>
              <a:rPr lang="en-US" sz="2600" dirty="0"/>
              <a:t/>
            </a:r>
            <a:br>
              <a:rPr lang="en-US" sz="2600" dirty="0"/>
            </a:br>
            <a:r>
              <a:rPr lang="en-US" sz="2600" dirty="0"/>
              <a:t>The national government has taken several steps to limit engagement and support of NGOs, especially religious and human rights organizations. </a:t>
            </a:r>
          </a:p>
        </p:txBody>
      </p:sp>
    </p:spTree>
    <p:extLst>
      <p:ext uri="{BB962C8B-B14F-4D97-AF65-F5344CB8AC3E}">
        <p14:creationId xmlns:p14="http://schemas.microsoft.com/office/powerpoint/2010/main" val="1594590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Closing Space for Civil Society through the FCRA and Other Laws</a:t>
            </a:r>
          </a:p>
        </p:txBody>
      </p:sp>
      <p:sp>
        <p:nvSpPr>
          <p:cNvPr id="3" name="Content Placeholder 2"/>
          <p:cNvSpPr>
            <a:spLocks noGrp="1"/>
          </p:cNvSpPr>
          <p:nvPr>
            <p:ph idx="1"/>
          </p:nvPr>
        </p:nvSpPr>
        <p:spPr/>
        <p:txBody>
          <a:bodyPr>
            <a:normAutofit/>
          </a:bodyPr>
          <a:lstStyle/>
          <a:p>
            <a:pPr marL="36900" indent="0">
              <a:buNone/>
            </a:pPr>
            <a:r>
              <a:rPr lang="en-US" sz="2600" dirty="0"/>
              <a:t>The FCRA regulates the inflow of foreign </a:t>
            </a:r>
            <a:r>
              <a:rPr lang="en-US" sz="2600" dirty="0" smtClean="0"/>
              <a:t>funds </a:t>
            </a:r>
            <a:r>
              <a:rPr lang="en-US" sz="2600" dirty="0" smtClean="0"/>
              <a:t>to </a:t>
            </a:r>
            <a:r>
              <a:rPr lang="en-US" sz="2600" dirty="0"/>
              <a:t>NGOs. In September, the FCRA was amended to place further restrictions on NGOs, including reducing the amount of foreign funds that could be used for administrative expenses and requiring that accounts be held in a government-designated bank. In recent years, government officials have revoked or suspended the FCRA licenses of thousands of NGOs, including numerous Christian and other religious and human rights organizations.</a:t>
            </a:r>
          </a:p>
          <a:p>
            <a:pPr marL="36900" indent="0">
              <a:buNone/>
            </a:pPr>
            <a:endParaRPr lang="en-US" sz="2600" dirty="0"/>
          </a:p>
        </p:txBody>
      </p:sp>
    </p:spTree>
    <p:extLst>
      <p:ext uri="{BB962C8B-B14F-4D97-AF65-F5344CB8AC3E}">
        <p14:creationId xmlns:p14="http://schemas.microsoft.com/office/powerpoint/2010/main" val="3902052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from United Christian Forum</a:t>
            </a:r>
          </a:p>
        </p:txBody>
      </p:sp>
      <p:sp>
        <p:nvSpPr>
          <p:cNvPr id="3" name="Content Placeholder 2"/>
          <p:cNvSpPr>
            <a:spLocks noGrp="1"/>
          </p:cNvSpPr>
          <p:nvPr>
            <p:ph idx="1"/>
          </p:nvPr>
        </p:nvSpPr>
        <p:spPr>
          <a:xfrm>
            <a:off x="913795" y="1732449"/>
            <a:ext cx="10353762" cy="4710392"/>
          </a:xfrm>
        </p:spPr>
        <p:txBody>
          <a:bodyPr>
            <a:noAutofit/>
          </a:bodyPr>
          <a:lstStyle/>
          <a:p>
            <a:pPr marL="36900" indent="0">
              <a:buNone/>
            </a:pPr>
            <a:r>
              <a:rPr lang="en-US" sz="2600" dirty="0"/>
              <a:t>2021 ends as “Most Violent year” for Christians in India </a:t>
            </a:r>
            <a:br>
              <a:rPr lang="en-US" sz="2600" dirty="0"/>
            </a:br>
            <a:r>
              <a:rPr lang="en-US" sz="2600" dirty="0"/>
              <a:t>486 Registered Incidents of Violence and Hate shocks the </a:t>
            </a:r>
            <a:r>
              <a:rPr lang="en-US" sz="2600" dirty="0" smtClean="0"/>
              <a:t>Nation</a:t>
            </a:r>
            <a:endParaRPr lang="en-US" sz="2600" dirty="0"/>
          </a:p>
          <a:p>
            <a:pPr marL="36900" indent="0">
              <a:buNone/>
            </a:pPr>
            <a:r>
              <a:rPr lang="en-US" sz="2600" dirty="0" smtClean="0"/>
              <a:t>New </a:t>
            </a:r>
            <a:r>
              <a:rPr lang="en-US" sz="2600" dirty="0"/>
              <a:t>Delhi – 31 December 2021,</a:t>
            </a:r>
            <a:br>
              <a:rPr lang="en-US" sz="2600" dirty="0"/>
            </a:br>
            <a:endParaRPr lang="en-US" sz="2600" dirty="0"/>
          </a:p>
          <a:p>
            <a:pPr marL="36900" indent="0">
              <a:buNone/>
            </a:pPr>
            <a:r>
              <a:rPr lang="en-US" sz="2600" dirty="0"/>
              <a:t>The National slogan of “Sab </a:t>
            </a:r>
            <a:r>
              <a:rPr lang="en-US" sz="2600" dirty="0" err="1"/>
              <a:t>Ka</a:t>
            </a:r>
            <a:r>
              <a:rPr lang="en-US" sz="2600" dirty="0"/>
              <a:t> </a:t>
            </a:r>
            <a:r>
              <a:rPr lang="en-US" sz="2600" dirty="0" err="1"/>
              <a:t>Saath</a:t>
            </a:r>
            <a:r>
              <a:rPr lang="en-US" sz="2600" dirty="0"/>
              <a:t>, Sab </a:t>
            </a:r>
            <a:r>
              <a:rPr lang="en-US" sz="2600" dirty="0" err="1"/>
              <a:t>Ka</a:t>
            </a:r>
            <a:r>
              <a:rPr lang="en-US" sz="2600" dirty="0"/>
              <a:t> Vikas” has proved to be a hollow, rhetorical bell for the Christian Minority population of India. The steady year-on-year increase in violence against the peace-loving community escalated in the last quarter to </a:t>
            </a:r>
            <a:r>
              <a:rPr lang="en-US" sz="2600" dirty="0" smtClean="0"/>
              <a:t>alarming numbers</a:t>
            </a:r>
            <a:r>
              <a:rPr lang="en-US" sz="2600" dirty="0"/>
              <a:t>.  Authenticated complaints reveal more than one and a half incidents a day, totaling nearly 500 this year as reported with UCF</a:t>
            </a:r>
            <a:r>
              <a:rPr lang="en-US" sz="2600" dirty="0" smtClean="0"/>
              <a:t>.</a:t>
            </a:r>
            <a:endParaRPr lang="en-US" sz="2600" dirty="0"/>
          </a:p>
        </p:txBody>
      </p:sp>
    </p:spTree>
    <p:extLst>
      <p:ext uri="{BB962C8B-B14F-4D97-AF65-F5344CB8AC3E}">
        <p14:creationId xmlns:p14="http://schemas.microsoft.com/office/powerpoint/2010/main" val="3608009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from United Christian Forum</a:t>
            </a:r>
          </a:p>
        </p:txBody>
      </p:sp>
      <p:sp>
        <p:nvSpPr>
          <p:cNvPr id="3" name="Content Placeholder 2"/>
          <p:cNvSpPr>
            <a:spLocks noGrp="1"/>
          </p:cNvSpPr>
          <p:nvPr>
            <p:ph idx="1"/>
          </p:nvPr>
        </p:nvSpPr>
        <p:spPr>
          <a:xfrm>
            <a:off x="913795" y="1732449"/>
            <a:ext cx="10353762" cy="4710392"/>
          </a:xfrm>
        </p:spPr>
        <p:txBody>
          <a:bodyPr>
            <a:noAutofit/>
          </a:bodyPr>
          <a:lstStyle/>
          <a:p>
            <a:pPr marL="36900" indent="0">
              <a:buNone/>
            </a:pPr>
            <a:r>
              <a:rPr lang="en-US" sz="2600" dirty="0" smtClean="0"/>
              <a:t>The </a:t>
            </a:r>
            <a:r>
              <a:rPr lang="en-US" sz="2600" dirty="0"/>
              <a:t>atmosphere of hatred spread by certain actions and speeches by certain groups and the false propaganda of fraudulent and allurement means of conversion including enactment of laws in the name of freedom of religion seem to be encouraging the anti-social elements to do so. It will not be exaggerating if it is said that these incidents are well-orchestrated and pre-planned acts by certain vested groups to divide the country on the basis of religion.   </a:t>
            </a:r>
          </a:p>
        </p:txBody>
      </p:sp>
    </p:spTree>
    <p:extLst>
      <p:ext uri="{BB962C8B-B14F-4D97-AF65-F5344CB8AC3E}">
        <p14:creationId xmlns:p14="http://schemas.microsoft.com/office/powerpoint/2010/main" val="539104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74</TotalTime>
  <Words>842</Words>
  <Application>Microsoft Office PowerPoint</Application>
  <PresentationFormat>Widescreen</PresentationFormat>
  <Paragraphs>75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Britannic Bold</vt:lpstr>
      <vt:lpstr>Calibri</vt:lpstr>
      <vt:lpstr>Calisto MT</vt:lpstr>
      <vt:lpstr>Trebuchet MS</vt:lpstr>
      <vt:lpstr>Wingdings 2</vt:lpstr>
      <vt:lpstr>Slate</vt:lpstr>
      <vt:lpstr>PowerPoint Presentation</vt:lpstr>
      <vt:lpstr>Praying for Persecuted India  Abraham Sekhar</vt:lpstr>
      <vt:lpstr>PowerPoint Presentation</vt:lpstr>
      <vt:lpstr>INDIA Background</vt:lpstr>
      <vt:lpstr>INDIA Background</vt:lpstr>
      <vt:lpstr>Closing Space for Civil Society through the FCRA and Other Laws</vt:lpstr>
      <vt:lpstr>Closing Space for Civil Society through the FCRA and Other Laws</vt:lpstr>
      <vt:lpstr>Report from United Christian Forum</vt:lpstr>
      <vt:lpstr>Report from United Christian Forum</vt:lpstr>
      <vt:lpstr>Report from United Christian Forum</vt:lpstr>
      <vt:lpstr>Ghar Wapsi: Political Implications of the Ghar Wapsi</vt:lpstr>
      <vt:lpstr>Ghar Wapsi: Political Implications of the Ghar Wapsi</vt:lpstr>
      <vt:lpstr>Ghar Wapsi: Political Implications of the Ghar Wapsi</vt:lpstr>
      <vt:lpstr>Excerpts from a secular paper</vt:lpstr>
      <vt:lpstr>Excerpts from a secular paper</vt:lpstr>
      <vt:lpstr>Excerpts from a secular paper</vt:lpstr>
      <vt:lpstr>From my Master’s Degree Thesis submitted to Liberty University in 2019</vt:lpstr>
      <vt:lpstr>Addressing the Major Issues in the Government</vt:lpstr>
      <vt:lpstr>The Need for Restoration of Justice and Recommended Policy Proposals</vt:lpstr>
      <vt:lpstr>Prayer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Ingram</dc:creator>
  <cp:lastModifiedBy>Allen Ingram</cp:lastModifiedBy>
  <cp:revision>9</cp:revision>
  <dcterms:created xsi:type="dcterms:W3CDTF">2022-01-24T17:39:20Z</dcterms:created>
  <dcterms:modified xsi:type="dcterms:W3CDTF">2022-01-24T20:06:09Z</dcterms:modified>
</cp:coreProperties>
</file>